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07B2A-63C3-0379-9DDD-4718FD7DB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87BC81-8EC8-6D9C-2A75-868079A6B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033F6-0267-F6EE-F46F-639EDD42F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3B85-9FA4-4144-FB44-25865FE16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EBB6B-3B5D-A652-BDB4-635404DB0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0659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AC1F0-737D-414E-9B0C-0E2810808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72F30-0114-586E-6B9C-36D62E52E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459E2-367E-4946-6A8C-761A3E2B8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2864D-5131-ED59-7B6F-2E88E714B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7A7A3-D4EE-AE4E-5C4B-F64C4F305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00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AF81BD-CA96-CC50-6252-1DFF231151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B9D03A-9471-E5BA-9B55-77686D2A93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8E96F-9FF1-D8D3-A0BD-16B3E6B06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EB1AB-60C3-CD8E-4D21-E3A6A36DC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1510E-1D9C-DC52-8307-BDE8BF257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644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AF815-A8B6-9039-3BB9-08602906A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A89D0-42F7-83FC-65EE-5D7BEE02B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33745-5D92-C2A9-9392-6DFF0282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F1A6-33DF-BE41-5939-722A84992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23F6E-B70D-96F2-C735-18ACE379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702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A80F-BB57-1F26-62AC-9BDEA146D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02ABA-4227-0E8D-E085-A039CCC7D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95D38-FE37-DE1E-60E5-FCAF1435F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71030-8862-4C64-CB9E-4C1A9AAA2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B2607-709B-7F3C-BFA2-AB9CDB147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30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845DF-A278-7855-B26C-C79CBC71F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CFD3F-3BA1-54D1-3B85-5BBE19404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4D21CE-D74D-45BA-3559-4E5030AAD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DD88D-9908-7D3D-C5B0-383F84C50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768EC-6E83-B9B9-9CB0-506D96F3B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ABD37-AA17-2ED7-C998-92B51EC3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458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3DF7C-A48D-31D6-7659-8B5D4EF9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5D3C5-6FD5-944F-2D9A-A38F53066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DE65CC-DB97-1BC4-FD21-D3242B502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0F7782-F859-6F8A-2751-08530C545B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AD42CF-23E8-C13E-F009-E8E35D575B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4F6324-02F7-6823-FAC4-46D53ACB6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C20877-D26A-F32E-B5B6-B49ACC0AA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DCF525-6E12-26E4-7D80-82C9BE1E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992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FABD4-4E00-ABBD-D03D-996D475D3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F8CC1B-F1D9-FBDE-88E5-B3975FF5A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5B3460-2666-1623-7EF0-438B3F20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314D3A-8FCA-2D07-C78F-7B700FD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718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2B9AF-9B90-C6A6-2431-1D3787A89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8C79EA-9DE2-7AD9-B48B-E81CB9B6E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0C860-BDB2-0C5C-133D-A9A5DA01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332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53475-76A3-BE0E-8A7B-57421C8C3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E7DC5-42C7-AC06-255E-55A4011BF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4B48C1-A757-9BEE-11C8-4E761D8F6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D77956-420D-8850-EA7D-02FDD00A8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3D31-B022-4754-ADF6-8F12827A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C513DE-AF43-B231-AC7E-13DF22102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7408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6ACAA-D04D-8491-36F2-1B367AD6C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D7CCF3-3A11-9A59-717F-434CA18C85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322AEB-567B-C734-17A4-3B293E4FDC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7D202-A198-572C-FBFF-D165D45F3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C915ED-D8EF-DBA6-4F50-4081A56F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D02FD-EE20-48DD-101D-559016293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711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15992A-E32F-68E7-D86D-182898A61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FA4B01-6DFF-6585-C7DE-A297F5831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D3B33-B61B-82B8-9EC1-3AC9584040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4A83BA-B1CB-481D-9848-2E49FE488027}" type="datetimeFigureOut">
              <a:rPr lang="en-IN" smtClean="0"/>
              <a:t>26-07-2024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D94C2-73D9-24F3-3DE8-47225C811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8C1BA-5231-E745-96DB-FA7CB91F1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B2A7CC-032B-4B6C-8DD7-223AE9C27A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080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check.io/files/2406141625emm32gb0y4m99cl27ybh6mxsx" TargetMode="External"/><Relationship Id="rId2" Type="http://schemas.openxmlformats.org/officeDocument/2006/relationships/hyperlink" Target="https://codecheck.io/files/24061423083dkxx9a3md2mnfhnhl2ltfzn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ivecodebench.github.io/leaderboard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ai.com/blog/new-ai-classifier-for-indicating-ai-written-text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codecheck.io/files/2407191643b6hrd7o0s9nxxfcwwpvemnkld" TargetMode="External"/><Relationship Id="rId2" Type="http://schemas.openxmlformats.org/officeDocument/2006/relationships/hyperlink" Target="http://arxiv.org/abs/2405.1512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s://codecheck.io/files/2407191632458xqrmskqsbrn657kz6zk64c" TargetMode="Externa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29C0E-1C6D-FF80-7D2C-245343DEE4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Simple Code-writing Problems that </a:t>
            </a:r>
            <a:r>
              <a:rPr lang="en-IN" dirty="0" err="1"/>
              <a:t>GenAI</a:t>
            </a:r>
            <a:r>
              <a:rPr lang="en-IN" dirty="0"/>
              <a:t> cannot solve</a:t>
            </a:r>
            <a:br>
              <a:rPr lang="en-IN" dirty="0"/>
            </a:br>
            <a:r>
              <a:rPr lang="en-IN" sz="4000" dirty="0"/>
              <a:t>(at present)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5B6B70-9325-50BA-EDBF-BA5043A3C9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Viraj Kumar</a:t>
            </a:r>
          </a:p>
          <a:p>
            <a:r>
              <a:rPr lang="en-IN" dirty="0"/>
              <a:t>Kotak-IISc AI-ML Centre</a:t>
            </a:r>
          </a:p>
          <a:p>
            <a:r>
              <a:rPr lang="en-IN" dirty="0"/>
              <a:t>ACM India Council</a:t>
            </a:r>
          </a:p>
        </p:txBody>
      </p:sp>
      <p:pic>
        <p:nvPicPr>
          <p:cNvPr id="4" name="Picture 2" descr="Logo of the Kotak-IISc AI-ML Centre">
            <a:extLst>
              <a:ext uri="{FF2B5EF4-FFF2-40B4-BE49-F238E27FC236}">
                <a16:creationId xmlns:a16="http://schemas.microsoft.com/office/drawing/2014/main" id="{71DA7679-71D0-8A93-C6D4-C3B98C37C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529" y="5544731"/>
            <a:ext cx="2702471" cy="85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9DD31E4-905C-B904-0099-BB0E28499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80809" y="5640659"/>
            <a:ext cx="2428875" cy="762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34C23B9-CC36-5D4C-0AF9-83FEE1E278EE}"/>
              </a:ext>
            </a:extLst>
          </p:cNvPr>
          <p:cNvGrpSpPr/>
          <p:nvPr/>
        </p:nvGrpSpPr>
        <p:grpSpPr>
          <a:xfrm>
            <a:off x="1839439" y="730320"/>
            <a:ext cx="8426302" cy="907094"/>
            <a:chOff x="1839439" y="730320"/>
            <a:chExt cx="8426302" cy="907094"/>
          </a:xfrm>
        </p:grpSpPr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87A13C32-86DB-3F0F-1849-191654E00E99}"/>
                </a:ext>
              </a:extLst>
            </p:cNvPr>
            <p:cNvSpPr/>
            <p:nvPr/>
          </p:nvSpPr>
          <p:spPr>
            <a:xfrm rot="16200000">
              <a:off x="5760194" y="-2868133"/>
              <a:ext cx="584792" cy="8426302"/>
            </a:xfrm>
            <a:prstGeom prst="rightBrace">
              <a:avLst>
                <a:gd name="adj1" fmla="val 72878"/>
                <a:gd name="adj2" fmla="val 50000"/>
              </a:avLst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7C360CC-202E-B31C-01AF-6756EF8CCF35}"/>
                </a:ext>
              </a:extLst>
            </p:cNvPr>
            <p:cNvSpPr txBox="1"/>
            <p:nvPr/>
          </p:nvSpPr>
          <p:spPr>
            <a:xfrm>
              <a:off x="4120121" y="730320"/>
              <a:ext cx="38649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/>
                <a:t>Introductory Programming (CS1) level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4E951E7-69A1-8420-26F1-253AB1281B78}"/>
              </a:ext>
            </a:extLst>
          </p:cNvPr>
          <p:cNvGrpSpPr/>
          <p:nvPr/>
        </p:nvGrpSpPr>
        <p:grpSpPr>
          <a:xfrm>
            <a:off x="1691246" y="2796363"/>
            <a:ext cx="2428875" cy="1936927"/>
            <a:chOff x="1691246" y="2796363"/>
            <a:chExt cx="2428875" cy="193692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FA5EF6-F27D-C23C-C1F4-90FAC35B7733}"/>
                </a:ext>
              </a:extLst>
            </p:cNvPr>
            <p:cNvSpPr txBox="1"/>
            <p:nvPr/>
          </p:nvSpPr>
          <p:spPr>
            <a:xfrm>
              <a:off x="1691246" y="3255962"/>
              <a:ext cx="2428875" cy="14773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IN" dirty="0"/>
                <a:t>AI code-generation tools that are easy for students to access: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dirty="0"/>
                <a:t>ChatGPT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dirty="0"/>
                <a:t>GitHub Copilot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D742E91-B793-C3B8-AD27-E4D07A226481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 flipH="1">
              <a:off x="2905684" y="2796363"/>
              <a:ext cx="1166586" cy="45959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82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2819D-F839-FCF3-5A96-A824AD45A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ECC26-3DB4-65BE-36A3-7E1001C2F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i="1" dirty="0" err="1"/>
              <a:t>Probeable</a:t>
            </a:r>
            <a:r>
              <a:rPr lang="en-IN" dirty="0"/>
              <a:t> Problems (a.k.a. </a:t>
            </a:r>
            <a:r>
              <a:rPr lang="en-IN" i="1" dirty="0"/>
              <a:t>Ask the Client</a:t>
            </a:r>
            <a:r>
              <a:rPr lang="en-IN" dirty="0"/>
              <a:t> problems) appear to be “</a:t>
            </a:r>
            <a:r>
              <a:rPr lang="en-IN" dirty="0" err="1"/>
              <a:t>GenAI</a:t>
            </a:r>
            <a:r>
              <a:rPr lang="en-IN" dirty="0"/>
              <a:t>-proof”, at least for now</a:t>
            </a:r>
          </a:p>
          <a:p>
            <a:pPr lvl="1"/>
            <a:r>
              <a:rPr lang="en-US" dirty="0" err="1"/>
              <a:t>GuardRails</a:t>
            </a:r>
            <a:r>
              <a:rPr lang="en-US" dirty="0"/>
              <a:t>: Automated Suggestions for Clarifying Ambiguous Purpose Statements. (COMPUTE’23, </a:t>
            </a:r>
            <a:r>
              <a:rPr lang="en-US" dirty="0">
                <a:solidFill>
                  <a:srgbClr val="0070C0"/>
                </a:solidFill>
              </a:rPr>
              <a:t>DOI</a:t>
            </a:r>
            <a:r>
              <a:rPr lang="en-US" dirty="0"/>
              <a:t>: </a:t>
            </a:r>
            <a:r>
              <a:rPr lang="en-US" dirty="0">
                <a:solidFill>
                  <a:srgbClr val="0070C0"/>
                </a:solidFill>
              </a:rPr>
              <a:t>10.1145/3627217.3627234</a:t>
            </a:r>
            <a:r>
              <a:rPr lang="en-US" dirty="0"/>
              <a:t>)</a:t>
            </a:r>
            <a:endParaRPr lang="en-IN" dirty="0">
              <a:solidFill>
                <a:srgbClr val="0070C0"/>
              </a:solidFill>
            </a:endParaRPr>
          </a:p>
          <a:p>
            <a:r>
              <a:rPr lang="en-IN" dirty="0"/>
              <a:t>They may help our students develop a valuable ability: </a:t>
            </a:r>
            <a:r>
              <a:rPr lang="en-IN" b="1" dirty="0"/>
              <a:t>Asking (</a:t>
            </a:r>
            <a:r>
              <a:rPr lang="en-IN" b="1" i="1" dirty="0"/>
              <a:t>good</a:t>
            </a:r>
            <a:r>
              <a:rPr lang="en-IN" b="1" dirty="0"/>
              <a:t>) clarifying questions</a:t>
            </a:r>
          </a:p>
          <a:p>
            <a:pPr lvl="1"/>
            <a:r>
              <a:rPr lang="en-IN" dirty="0"/>
              <a:t>Client-blind junior developer roles </a:t>
            </a:r>
            <a:r>
              <a:rPr lang="en-IN" dirty="0">
                <a:sym typeface="Symbol" panose="05050102010706020507" pitchFamily="18" charset="2"/>
              </a:rPr>
              <a:t> </a:t>
            </a:r>
            <a:r>
              <a:rPr lang="en-IN" dirty="0">
                <a:latin typeface="Consolas" panose="020B0609020204030204" pitchFamily="49" charset="0"/>
                <a:sym typeface="Symbol" panose="05050102010706020507" pitchFamily="18" charset="2"/>
              </a:rPr>
              <a:t>None || </a:t>
            </a:r>
            <a:r>
              <a:rPr lang="en-IN" dirty="0">
                <a:sym typeface="Symbol" panose="05050102010706020507" pitchFamily="18" charset="2"/>
              </a:rPr>
              <a:t>more client-facing</a:t>
            </a:r>
          </a:p>
          <a:p>
            <a:r>
              <a:rPr lang="en-IN" dirty="0">
                <a:sym typeface="Symbol" panose="05050102010706020507" pitchFamily="18" charset="2"/>
              </a:rPr>
              <a:t>Try one in C:</a:t>
            </a:r>
          </a:p>
          <a:p>
            <a:pPr lvl="1"/>
            <a:r>
              <a:rPr lang="en-IN" dirty="0">
                <a:hlinkClick r:id="rId2"/>
              </a:rPr>
              <a:t>Confirm</a:t>
            </a:r>
            <a:endParaRPr lang="en-IN" dirty="0"/>
          </a:p>
          <a:p>
            <a:pPr lvl="1"/>
            <a:r>
              <a:rPr lang="en-IN" dirty="0">
                <a:hlinkClick r:id="rId3"/>
              </a:rPr>
              <a:t>Ask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0610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7CE4B-0826-50D8-0DA8-F84440A3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Why are such problems interesting?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817C5-B0C6-274E-40A8-D9E38F627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Code-writing remains a key learning outcome</a:t>
            </a:r>
          </a:p>
          <a:p>
            <a:pPr lvl="1"/>
            <a:r>
              <a:rPr lang="en-IN" dirty="0"/>
              <a:t>ACM/IEEE-CS </a:t>
            </a:r>
            <a:r>
              <a:rPr lang="en-IN" b="1" dirty="0"/>
              <a:t>CS2023</a:t>
            </a:r>
            <a:r>
              <a:rPr lang="en-IN" dirty="0"/>
              <a:t> (Software Development Fundamentals):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D14061F-C5D3-52D8-4935-9D3582FFF941}"/>
              </a:ext>
            </a:extLst>
          </p:cNvPr>
          <p:cNvSpPr txBox="1">
            <a:spLocks/>
          </p:cNvSpPr>
          <p:nvPr/>
        </p:nvSpPr>
        <p:spPr>
          <a:xfrm>
            <a:off x="1396408" y="2713443"/>
            <a:ext cx="8901226" cy="333116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N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LO’s (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:=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design, write, test and debug</a:t>
            </a:r>
            <a:r>
              <a:rPr kumimoji="0" lang="en-IN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that use the fundamental programming constructs:…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using functions…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that effectively use the different structured data types…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that use file I/O…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that use language-provided libraries and frameworks (where applicable).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that use APIs to access or update data (e.g., from the web).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that create simple classes and instantiate objects of those classes…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recursive functions.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programs that can handle runtime errors.</a:t>
            </a:r>
          </a:p>
        </p:txBody>
      </p:sp>
    </p:spTree>
    <p:extLst>
      <p:ext uri="{BB962C8B-B14F-4D97-AF65-F5344CB8AC3E}">
        <p14:creationId xmlns:p14="http://schemas.microsoft.com/office/powerpoint/2010/main" val="349530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68AE8-960F-BAB2-7CD7-D93A32CB5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Why are such problems interesting?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F9A92-C9D3-634A-56AF-9C9FF37AA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err="1"/>
              <a:t>GenAI</a:t>
            </a:r>
            <a:r>
              <a:rPr lang="en-IN" dirty="0"/>
              <a:t> tools can solve simple code-writing problems (1/2)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3838F0-37B3-7910-F677-DA614D987747}"/>
              </a:ext>
            </a:extLst>
          </p:cNvPr>
          <p:cNvSpPr txBox="1"/>
          <p:nvPr/>
        </p:nvSpPr>
        <p:spPr>
          <a:xfrm>
            <a:off x="1437348" y="3563109"/>
            <a:ext cx="2098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GitHub Copilot</a:t>
            </a:r>
          </a:p>
          <a:p>
            <a:pPr algn="ctr"/>
            <a:r>
              <a:rPr lang="en-IN" dirty="0"/>
              <a:t>(July, 2022)</a:t>
            </a:r>
            <a:endParaRPr lang="en-IN" dirty="0">
              <a:latin typeface="Consolas" panose="020B0609020204030204" pitchFamily="49" charset="0"/>
            </a:endParaRPr>
          </a:p>
        </p:txBody>
      </p:sp>
      <p:pic>
        <p:nvPicPr>
          <p:cNvPr id="14" name="Graphic 13" descr="Programmer male with solid fill">
            <a:extLst>
              <a:ext uri="{FF2B5EF4-FFF2-40B4-BE49-F238E27FC236}">
                <a16:creationId xmlns:a16="http://schemas.microsoft.com/office/drawing/2014/main" id="{98B08B20-41F3-D2D3-2E9B-DFFD60DC3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78972" y="4566517"/>
            <a:ext cx="914400" cy="914400"/>
          </a:xfrm>
          <a:prstGeom prst="rect">
            <a:avLst/>
          </a:prstGeom>
        </p:spPr>
      </p:pic>
      <p:pic>
        <p:nvPicPr>
          <p:cNvPr id="15" name="Graphic 14" descr="Document with solid fill">
            <a:extLst>
              <a:ext uri="{FF2B5EF4-FFF2-40B4-BE49-F238E27FC236}">
                <a16:creationId xmlns:a16="http://schemas.microsoft.com/office/drawing/2014/main" id="{5996CD3B-94D9-0DA9-136D-917AAB975E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11274" y="4566517"/>
            <a:ext cx="914400" cy="9144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187CC744-166C-DCBB-6BAF-6D37827B85AB}"/>
              </a:ext>
            </a:extLst>
          </p:cNvPr>
          <p:cNvGrpSpPr/>
          <p:nvPr/>
        </p:nvGrpSpPr>
        <p:grpSpPr>
          <a:xfrm>
            <a:off x="2366068" y="4345537"/>
            <a:ext cx="1035568" cy="870263"/>
            <a:chOff x="2049517" y="4709675"/>
            <a:chExt cx="1035568" cy="870263"/>
          </a:xfrm>
        </p:grpSpPr>
        <p:sp>
          <p:nvSpPr>
            <p:cNvPr id="17" name="Arrow: Curved Down 16">
              <a:extLst>
                <a:ext uri="{FF2B5EF4-FFF2-40B4-BE49-F238E27FC236}">
                  <a16:creationId xmlns:a16="http://schemas.microsoft.com/office/drawing/2014/main" id="{FA9AAA11-6F02-45DE-5249-48B8D2B454E3}"/>
                </a:ext>
              </a:extLst>
            </p:cNvPr>
            <p:cNvSpPr/>
            <p:nvPr/>
          </p:nvSpPr>
          <p:spPr>
            <a:xfrm>
              <a:off x="2049517" y="4709675"/>
              <a:ext cx="964850" cy="317387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49FFE4-E95F-FD26-7DCA-21F5A4958DDD}"/>
                </a:ext>
              </a:extLst>
            </p:cNvPr>
            <p:cNvSpPr txBox="1"/>
            <p:nvPr/>
          </p:nvSpPr>
          <p:spPr>
            <a:xfrm>
              <a:off x="2170685" y="4933607"/>
              <a:ext cx="914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/>
                <a:t>Copy + paste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E9B3556-56C4-208C-917A-C25543B64D25}"/>
              </a:ext>
            </a:extLst>
          </p:cNvPr>
          <p:cNvGrpSpPr/>
          <p:nvPr/>
        </p:nvGrpSpPr>
        <p:grpSpPr>
          <a:xfrm>
            <a:off x="3947421" y="5138582"/>
            <a:ext cx="1536349" cy="430887"/>
            <a:chOff x="3630870" y="5502720"/>
            <a:chExt cx="1536349" cy="430887"/>
          </a:xfrm>
        </p:grpSpPr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AE2605B1-D457-1DC5-C430-D337E7EE0477}"/>
                </a:ext>
              </a:extLst>
            </p:cNvPr>
            <p:cNvSpPr/>
            <p:nvPr/>
          </p:nvSpPr>
          <p:spPr>
            <a:xfrm>
              <a:off x="3630870" y="5686759"/>
              <a:ext cx="813129" cy="14568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ED5ACC1-B795-9E6E-0C84-93BA56E92F04}"/>
                </a:ext>
              </a:extLst>
            </p:cNvPr>
            <p:cNvSpPr txBox="1"/>
            <p:nvPr/>
          </p:nvSpPr>
          <p:spPr>
            <a:xfrm>
              <a:off x="4421202" y="5502720"/>
              <a:ext cx="74601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200" dirty="0"/>
                <a:t>50%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75BBF1C-AC33-FCBE-98A7-1E0EBB412F34}"/>
              </a:ext>
            </a:extLst>
          </p:cNvPr>
          <p:cNvSpPr txBox="1"/>
          <p:nvPr/>
        </p:nvSpPr>
        <p:spPr>
          <a:xfrm>
            <a:off x="4767698" y="5144776"/>
            <a:ext cx="746017" cy="43088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IN" sz="2200" dirty="0"/>
              <a:t>80%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BAA102C-4C14-2E97-0F23-A02F3076D9D2}"/>
              </a:ext>
            </a:extLst>
          </p:cNvPr>
          <p:cNvGrpSpPr/>
          <p:nvPr/>
        </p:nvGrpSpPr>
        <p:grpSpPr>
          <a:xfrm>
            <a:off x="3608393" y="4336905"/>
            <a:ext cx="2425689" cy="477327"/>
            <a:chOff x="3291842" y="4701043"/>
            <a:chExt cx="2425689" cy="477327"/>
          </a:xfrm>
        </p:grpSpPr>
        <p:sp>
          <p:nvSpPr>
            <p:cNvPr id="24" name="Arrow: Curved Left 23">
              <a:extLst>
                <a:ext uri="{FF2B5EF4-FFF2-40B4-BE49-F238E27FC236}">
                  <a16:creationId xmlns:a16="http://schemas.microsoft.com/office/drawing/2014/main" id="{A785EC24-D3A4-DB0A-E9BA-3E98778C5C35}"/>
                </a:ext>
              </a:extLst>
            </p:cNvPr>
            <p:cNvSpPr/>
            <p:nvPr/>
          </p:nvSpPr>
          <p:spPr>
            <a:xfrm rot="19095181">
              <a:off x="3291842" y="4812652"/>
              <a:ext cx="296694" cy="365718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6B63A4-148F-810A-677C-6E79A94978DB}"/>
                </a:ext>
              </a:extLst>
            </p:cNvPr>
            <p:cNvSpPr txBox="1"/>
            <p:nvPr/>
          </p:nvSpPr>
          <p:spPr>
            <a:xfrm>
              <a:off x="3564693" y="4701043"/>
              <a:ext cx="21528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i="1" dirty="0"/>
                <a:t>Algorithmic thinking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AE409A6-F2AF-7FFC-F80A-7B780703C9BF}"/>
              </a:ext>
            </a:extLst>
          </p:cNvPr>
          <p:cNvSpPr txBox="1"/>
          <p:nvPr/>
        </p:nvSpPr>
        <p:spPr>
          <a:xfrm>
            <a:off x="838199" y="5548741"/>
            <a:ext cx="3869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166 </a:t>
            </a:r>
            <a:r>
              <a:rPr lang="en-IN" dirty="0" err="1"/>
              <a:t>CodeCheck</a:t>
            </a:r>
            <a:r>
              <a:rPr lang="en-IN" dirty="0"/>
              <a:t> problems (Python)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B72E4C-16C5-2911-D2FD-0D47ACE9662D}"/>
              </a:ext>
            </a:extLst>
          </p:cNvPr>
          <p:cNvSpPr txBox="1"/>
          <p:nvPr/>
        </p:nvSpPr>
        <p:spPr>
          <a:xfrm>
            <a:off x="838199" y="5888206"/>
            <a:ext cx="3600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[</a:t>
            </a:r>
            <a:r>
              <a:rPr lang="en-IN" sz="2400" dirty="0" err="1"/>
              <a:t>Horstmann</a:t>
            </a:r>
            <a:r>
              <a:rPr lang="en-IN" sz="2400" dirty="0"/>
              <a:t>, SPLICE’21]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D3719D6-D90F-87FF-D172-47930B901D8E}"/>
              </a:ext>
            </a:extLst>
          </p:cNvPr>
          <p:cNvGrpSpPr>
            <a:grpSpLocks noChangeAspect="1"/>
          </p:cNvGrpSpPr>
          <p:nvPr/>
        </p:nvGrpSpPr>
        <p:grpSpPr>
          <a:xfrm>
            <a:off x="1064322" y="2306763"/>
            <a:ext cx="7447040" cy="1093450"/>
            <a:chOff x="2971361" y="1391811"/>
            <a:chExt cx="9308800" cy="136681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A2561E1-8641-6A1C-3BE1-1CDA5DDE4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71361" y="1391811"/>
              <a:ext cx="7510517" cy="122397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42112B-D0D9-859B-B1D3-006F88F81474}"/>
                </a:ext>
              </a:extLst>
            </p:cNvPr>
            <p:cNvSpPr txBox="1"/>
            <p:nvPr/>
          </p:nvSpPr>
          <p:spPr>
            <a:xfrm>
              <a:off x="8498540" y="2335431"/>
              <a:ext cx="3781621" cy="423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dirty="0"/>
                <a:t>DOI: 10.1145/3545945.3569823</a:t>
              </a:r>
            </a:p>
          </p:txBody>
        </p:sp>
      </p:grpSp>
      <p:pic>
        <p:nvPicPr>
          <p:cNvPr id="12" name="Picture 11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63870B04-5240-A17C-3AFA-C54B80241D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530" y="2793166"/>
            <a:ext cx="5294689" cy="2223255"/>
          </a:xfrm>
          <a:prstGeom prst="rect">
            <a:avLst/>
          </a:prstGeom>
        </p:spPr>
      </p:pic>
      <p:pic>
        <p:nvPicPr>
          <p:cNvPr id="10" name="Picture 9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9B33F1D5-CE86-6682-F682-0173A267D1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805" y="2797585"/>
            <a:ext cx="5319718" cy="326520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B0063CD-527A-C06B-7100-A53651EA14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02646" y="2800057"/>
            <a:ext cx="5220047" cy="266613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4C6B692-5923-F778-8BF0-52DCD2991912}"/>
              </a:ext>
            </a:extLst>
          </p:cNvPr>
          <p:cNvSpPr txBox="1"/>
          <p:nvPr/>
        </p:nvSpPr>
        <p:spPr>
          <a:xfrm>
            <a:off x="9376781" y="4211040"/>
            <a:ext cx="2098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GitHub Copilot</a:t>
            </a:r>
          </a:p>
          <a:p>
            <a:pPr algn="ctr"/>
            <a:r>
              <a:rPr lang="en-IN" dirty="0"/>
              <a:t>(March, 2024)</a:t>
            </a:r>
            <a:endParaRPr lang="en-IN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5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6" grpId="0"/>
      <p:bldP spid="6" grpId="0"/>
      <p:bldP spid="29" grpId="0"/>
      <p:bldP spid="2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68AE8-960F-BAB2-7CD7-D93A32CB5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Why are such problems interesting?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F9A92-C9D3-634A-56AF-9C9FF37AA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err="1"/>
              <a:t>GenAI</a:t>
            </a:r>
            <a:r>
              <a:rPr lang="en-IN" dirty="0"/>
              <a:t> tools can solve simple code-writing problems (2/2)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F0F10E-5EEF-A35B-C58E-F61ADB0D8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20179"/>
            <a:ext cx="7011295" cy="33357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775947F-9673-CF66-9546-4A3A2F307CF5}"/>
              </a:ext>
            </a:extLst>
          </p:cNvPr>
          <p:cNvSpPr txBox="1"/>
          <p:nvPr/>
        </p:nvSpPr>
        <p:spPr>
          <a:xfrm>
            <a:off x="1061486" y="2358917"/>
            <a:ext cx="34024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https://livecodebench.github.io/leaderboard.html</a:t>
            </a:r>
            <a:endParaRPr lang="en-IN" dirty="0">
              <a:solidFill>
                <a:srgbClr val="0070C0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A8C30C0-3E32-2E52-F826-12AFD43BB0A5}"/>
              </a:ext>
            </a:extLst>
          </p:cNvPr>
          <p:cNvSpPr/>
          <p:nvPr/>
        </p:nvSpPr>
        <p:spPr>
          <a:xfrm>
            <a:off x="5085908" y="3233300"/>
            <a:ext cx="1157177" cy="242266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DDF27C-40E4-EDBE-08EE-73646AA503D7}"/>
              </a:ext>
            </a:extLst>
          </p:cNvPr>
          <p:cNvSpPr txBox="1"/>
          <p:nvPr/>
        </p:nvSpPr>
        <p:spPr>
          <a:xfrm>
            <a:off x="7974419" y="2320179"/>
            <a:ext cx="33793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/>
              <a:t>These tools are easy for students to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/>
              <a:t>So, motivating students to develop code-writing skills via </a:t>
            </a:r>
            <a:r>
              <a:rPr lang="en-IN" sz="2400" b="1" dirty="0" err="1"/>
              <a:t>unproctored</a:t>
            </a:r>
            <a:r>
              <a:rPr lang="en-IN" sz="2400" b="1" dirty="0"/>
              <a:t> programming assignments</a:t>
            </a:r>
            <a:r>
              <a:rPr lang="en-IN" sz="2400" dirty="0"/>
              <a:t> may no longer be possible</a:t>
            </a:r>
          </a:p>
        </p:txBody>
      </p:sp>
    </p:spTree>
    <p:extLst>
      <p:ext uri="{BB962C8B-B14F-4D97-AF65-F5344CB8AC3E}">
        <p14:creationId xmlns:p14="http://schemas.microsoft.com/office/powerpoint/2010/main" val="105242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74153-142A-433F-3B15-FEC8A72A2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But wait…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CE729-A272-AFB1-D496-443068765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IN" dirty="0"/>
              <a:t>Isn’t this the same as the “copy from the internet” problem?</a:t>
            </a:r>
          </a:p>
          <a:p>
            <a:pPr marL="514350" indent="-514350">
              <a:buAutoNum type="arabicPeriod"/>
            </a:pPr>
            <a:r>
              <a:rPr lang="en-IN" dirty="0"/>
              <a:t>Can’t tools detect AI-generated code?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38B6CD-D1FE-C8D0-063B-F9C93A0ED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11845"/>
            <a:ext cx="4869666" cy="27185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9D3228-D20A-0AA4-4E21-ADEF78F15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866" y="2811845"/>
            <a:ext cx="3138421" cy="28609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DABAE9-E2F9-74E9-76D3-F6A502BB3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811845"/>
            <a:ext cx="4491070" cy="28622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29F4D9-B6D9-0C36-6865-F49F026C4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190644"/>
            <a:ext cx="4766690" cy="24576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6B8692-BE73-7FA2-806E-F4AB4D037493}"/>
              </a:ext>
            </a:extLst>
          </p:cNvPr>
          <p:cNvSpPr txBox="1"/>
          <p:nvPr/>
        </p:nvSpPr>
        <p:spPr>
          <a:xfrm rot="19692209">
            <a:off x="1515971" y="4119822"/>
            <a:ext cx="3553272" cy="43088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2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January 2023 to June 2023</a:t>
            </a:r>
            <a:endParaRPr lang="en-IN" sz="22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C70F39-333A-CD44-34F4-C4E94C7E09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9540" y="3202958"/>
            <a:ext cx="5772073" cy="260472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CCB33FC-1140-1B4A-282E-926D5D8CD18D}"/>
              </a:ext>
            </a:extLst>
          </p:cNvPr>
          <p:cNvSpPr/>
          <p:nvPr/>
        </p:nvSpPr>
        <p:spPr>
          <a:xfrm>
            <a:off x="7846554" y="5569644"/>
            <a:ext cx="1595598" cy="29960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F29797-7754-5196-87DD-75D4A29CF0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8212" y="2744761"/>
            <a:ext cx="6268271" cy="324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87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FE908-4787-6B19-2D41-1DF62CD27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Our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8DD5D-E50C-701E-7DEB-C0211F975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38700" cy="4351338"/>
          </a:xfrm>
        </p:spPr>
        <p:txBody>
          <a:bodyPr/>
          <a:lstStyle/>
          <a:p>
            <a:r>
              <a:rPr lang="en-IN" b="1" dirty="0" err="1"/>
              <a:t>Probeable</a:t>
            </a:r>
            <a:r>
              <a:rPr lang="en-IN" dirty="0"/>
              <a:t> Problems</a:t>
            </a:r>
          </a:p>
          <a:p>
            <a:pPr marL="457200" lvl="1" indent="0">
              <a:buNone/>
            </a:pPr>
            <a:r>
              <a:rPr lang="en-IN" dirty="0"/>
              <a:t>(</a:t>
            </a:r>
            <a:r>
              <a:rPr lang="en-IN" dirty="0" err="1">
                <a:hlinkClick r:id="rId2"/>
              </a:rPr>
              <a:t>arXiv</a:t>
            </a:r>
            <a:r>
              <a:rPr lang="en-IN" dirty="0">
                <a:hlinkClick r:id="rId2"/>
              </a:rPr>
              <a:t>: 2405.15123</a:t>
            </a:r>
            <a:r>
              <a:rPr lang="en-IN" dirty="0"/>
              <a:t>)</a:t>
            </a:r>
          </a:p>
          <a:p>
            <a:pPr lvl="1"/>
            <a:r>
              <a:rPr lang="en-IN" dirty="0"/>
              <a:t>Simple code-writing problems with </a:t>
            </a:r>
            <a:r>
              <a:rPr lang="en-IN" b="1" dirty="0"/>
              <a:t>key details</a:t>
            </a:r>
            <a:r>
              <a:rPr lang="en-IN" dirty="0"/>
              <a:t> </a:t>
            </a:r>
            <a:r>
              <a:rPr lang="en-IN" dirty="0">
                <a:highlight>
                  <a:srgbClr val="00FF00"/>
                </a:highlight>
              </a:rPr>
              <a:t>missing</a:t>
            </a:r>
            <a:r>
              <a:rPr lang="en-IN" dirty="0"/>
              <a:t>:</a:t>
            </a:r>
          </a:p>
          <a:p>
            <a:pPr marL="914400" lvl="2" indent="0">
              <a:buNone/>
            </a:pPr>
            <a:r>
              <a:rPr lang="en-IN" dirty="0"/>
              <a:t>Count the number of </a:t>
            </a:r>
            <a:r>
              <a:rPr lang="en-IN" dirty="0">
                <a:highlight>
                  <a:srgbClr val="00FF00"/>
                </a:highlight>
              </a:rPr>
              <a:t>distinct</a:t>
            </a:r>
            <a:r>
              <a:rPr lang="en-IN" dirty="0"/>
              <a:t> English vowels in a given string,</a:t>
            </a:r>
          </a:p>
          <a:p>
            <a:pPr marL="914400" lvl="2" indent="0">
              <a:buNone/>
            </a:pPr>
            <a:r>
              <a:rPr lang="en-IN" dirty="0">
                <a:highlight>
                  <a:srgbClr val="00FF00"/>
                </a:highlight>
              </a:rPr>
              <a:t>ignoring the differences between uppercase and lowercase vowels</a:t>
            </a:r>
            <a:r>
              <a:rPr lang="en-IN" dirty="0"/>
              <a:t>.</a:t>
            </a:r>
          </a:p>
          <a:p>
            <a:pPr lvl="1"/>
            <a:r>
              <a:rPr lang="en-IN" dirty="0"/>
              <a:t>A mechanism to </a:t>
            </a:r>
            <a:r>
              <a:rPr lang="en-IN" b="1" dirty="0"/>
              <a:t>ask </a:t>
            </a:r>
            <a:r>
              <a:rPr lang="en-IN" sz="1800" dirty="0"/>
              <a:t>“the client”</a:t>
            </a:r>
            <a:r>
              <a:rPr lang="en-IN" b="1" dirty="0"/>
              <a:t> clarifying questions</a:t>
            </a:r>
            <a:r>
              <a:rPr lang="en-IN" dirty="0"/>
              <a:t> and </a:t>
            </a:r>
            <a:r>
              <a:rPr lang="en-IN" b="1" dirty="0"/>
              <a:t>confirm answers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0555DD-5E7C-3302-F5CA-E2AF0F136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664" y="1781273"/>
            <a:ext cx="6294395" cy="34329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8F363F-12E0-46E0-7E87-516A425AD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9664" y="5304842"/>
            <a:ext cx="4165579" cy="10242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C39C55-04DC-D870-0CA2-DB4F9E32C137}"/>
              </a:ext>
            </a:extLst>
          </p:cNvPr>
          <p:cNvSpPr txBox="1"/>
          <p:nvPr/>
        </p:nvSpPr>
        <p:spPr>
          <a:xfrm>
            <a:off x="1988468" y="5758543"/>
            <a:ext cx="803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hlinkClick r:id="rId5"/>
              </a:rPr>
              <a:t>Ask</a:t>
            </a:r>
            <a:endParaRPr lang="en-IN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C80550-E39C-E432-FAA6-63BA960845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55"/>
          <a:stretch/>
        </p:blipFill>
        <p:spPr>
          <a:xfrm>
            <a:off x="5563802" y="2389414"/>
            <a:ext cx="6442626" cy="24003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E2C967-0FCE-A161-CC24-BE316BA8E902}"/>
              </a:ext>
            </a:extLst>
          </p:cNvPr>
          <p:cNvSpPr txBox="1"/>
          <p:nvPr/>
        </p:nvSpPr>
        <p:spPr>
          <a:xfrm>
            <a:off x="2973624" y="5758543"/>
            <a:ext cx="1533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hlinkClick r:id="rId7"/>
              </a:rPr>
              <a:t>Confirm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14890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CEF36-F874-E433-29DC-04E06C31E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Creating </a:t>
            </a:r>
            <a:r>
              <a:rPr lang="en-IN" dirty="0" err="1"/>
              <a:t>Probeable</a:t>
            </a:r>
            <a:r>
              <a:rPr lang="en-IN" dirty="0"/>
              <a:t>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71A71-8675-8318-6CBE-56FD278F9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48300" cy="4351338"/>
          </a:xfrm>
        </p:spPr>
        <p:txBody>
          <a:bodyPr/>
          <a:lstStyle/>
          <a:p>
            <a:r>
              <a:rPr lang="en-IN" dirty="0"/>
              <a:t>Start with a detailed specification, then delete details</a:t>
            </a:r>
          </a:p>
          <a:p>
            <a:pPr lvl="1"/>
            <a:r>
              <a:rPr lang="en-IN" dirty="0"/>
              <a:t>Which ones?</a:t>
            </a:r>
          </a:p>
          <a:p>
            <a:r>
              <a:rPr lang="en-IN" b="1" u="sng" dirty="0"/>
              <a:t>Suggested</a:t>
            </a:r>
            <a:r>
              <a:rPr lang="en-IN" dirty="0"/>
              <a:t> categories of details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IN" dirty="0"/>
              <a:t>Definitions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IN" dirty="0"/>
              <a:t>Behaviour on certain inputs</a:t>
            </a:r>
          </a:p>
          <a:p>
            <a:pPr lvl="2"/>
            <a:r>
              <a:rPr lang="en-IN" dirty="0"/>
              <a:t>Chiaroscuro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IN" dirty="0"/>
              <a:t>Return type(s)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IN" dirty="0"/>
              <a:t>Tie-break mechanism(s)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50C827-8CC0-CEFE-2E01-49D34A6B8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0" y="1825625"/>
            <a:ext cx="5472876" cy="38535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A524913-294A-EB84-A947-8C29309A4666}"/>
              </a:ext>
            </a:extLst>
          </p:cNvPr>
          <p:cNvSpPr/>
          <p:nvPr/>
        </p:nvSpPr>
        <p:spPr>
          <a:xfrm>
            <a:off x="6286500" y="2656114"/>
            <a:ext cx="5529943" cy="30230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573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50939-E471-0EEE-2A43-1AC13976A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“</a:t>
            </a:r>
            <a:r>
              <a:rPr lang="en-IN" dirty="0" err="1"/>
              <a:t>GenAI</a:t>
            </a:r>
            <a:r>
              <a:rPr lang="en-IN" dirty="0"/>
              <a:t>-proof”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C951A-BF4E-7080-A755-DEC31CC9B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IN" dirty="0"/>
              <a:t>90-minute Competitive Programming-with-AI contest</a:t>
            </a:r>
          </a:p>
          <a:p>
            <a:pPr lvl="1"/>
            <a:r>
              <a:rPr lang="en-IN" dirty="0"/>
              <a:t>ACM India Student Chapters</a:t>
            </a:r>
          </a:p>
          <a:p>
            <a:pPr lvl="1"/>
            <a:r>
              <a:rPr lang="en-IN" dirty="0"/>
              <a:t>67 students, 26 teams</a:t>
            </a:r>
          </a:p>
          <a:p>
            <a:pPr lvl="1"/>
            <a:r>
              <a:rPr lang="en-IN" dirty="0"/>
              <a:t>5 problems</a:t>
            </a:r>
          </a:p>
          <a:p>
            <a:endParaRPr lang="en-IN" dirty="0"/>
          </a:p>
          <a:p>
            <a:r>
              <a:rPr lang="en-IN" dirty="0"/>
              <a:t>On average, contestants found just 20% of all missing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9F28D3-9894-4BFB-4B63-AD9B912D0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73085"/>
            <a:ext cx="4628244" cy="300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01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5C54C-2DC4-8F62-E572-809F27F8B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Implementation plans at IISc (August 2024)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5B340-A8C8-B282-C423-4CCE4D124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err="1"/>
              <a:t>Probeable</a:t>
            </a:r>
            <a:r>
              <a:rPr lang="en-IN" dirty="0"/>
              <a:t> Problems for all in-lab code-writing exercises</a:t>
            </a:r>
          </a:p>
          <a:p>
            <a:r>
              <a:rPr lang="en-IN" dirty="0"/>
              <a:t>Students are given </a:t>
            </a:r>
            <a:r>
              <a:rPr lang="en-IN" b="1" dirty="0"/>
              <a:t>only</a:t>
            </a:r>
            <a:r>
              <a:rPr lang="en-IN" dirty="0"/>
              <a:t> the </a:t>
            </a:r>
            <a:r>
              <a:rPr lang="en-IN" i="1" dirty="0"/>
              <a:t>Confirm</a:t>
            </a:r>
            <a:r>
              <a:rPr lang="en-IN" dirty="0"/>
              <a:t> links; they work in teams</a:t>
            </a:r>
          </a:p>
          <a:p>
            <a:r>
              <a:rPr lang="en-IN" dirty="0"/>
              <a:t>TAs are given the </a:t>
            </a:r>
            <a:r>
              <a:rPr lang="en-IN" i="1" dirty="0"/>
              <a:t>Ask</a:t>
            </a:r>
            <a:r>
              <a:rPr lang="en-IN" dirty="0"/>
              <a:t> links (they are the Clients)</a:t>
            </a:r>
          </a:p>
          <a:p>
            <a:r>
              <a:rPr lang="en-IN" dirty="0"/>
              <a:t>Student teams get credit for approaching Clients and asking clarifying questions</a:t>
            </a:r>
          </a:p>
          <a:p>
            <a:pPr lvl="1"/>
            <a:r>
              <a:rPr lang="en-IN" i="1" dirty="0"/>
              <a:t>Refinement</a:t>
            </a:r>
            <a:r>
              <a:rPr lang="en-IN" dirty="0"/>
              <a:t>: Only allow “good” clarifying questions</a:t>
            </a:r>
          </a:p>
        </p:txBody>
      </p:sp>
    </p:spTree>
    <p:extLst>
      <p:ext uri="{BB962C8B-B14F-4D97-AF65-F5344CB8AC3E}">
        <p14:creationId xmlns:p14="http://schemas.microsoft.com/office/powerpoint/2010/main" val="408145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576</Words>
  <Application>Microsoft Office PowerPoint</Application>
  <PresentationFormat>Widescreen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Consolas</vt:lpstr>
      <vt:lpstr>Symbol</vt:lpstr>
      <vt:lpstr>Office Theme</vt:lpstr>
      <vt:lpstr>Simple Code-writing Problems that GenAI cannot solve (at present)</vt:lpstr>
      <vt:lpstr>Why are such problems interesting? (1/2)</vt:lpstr>
      <vt:lpstr>Why are such problems interesting? (2/2)</vt:lpstr>
      <vt:lpstr>Why are such problems interesting? (2/2)</vt:lpstr>
      <vt:lpstr>But wait…</vt:lpstr>
      <vt:lpstr>Our Proposal</vt:lpstr>
      <vt:lpstr>Creating Probeable Problems</vt:lpstr>
      <vt:lpstr>“GenAI-proof” Problems</vt:lpstr>
      <vt:lpstr>Implementation plans at IISc (August 2024)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Viraj</dc:creator>
  <cp:lastModifiedBy>Viraj</cp:lastModifiedBy>
  <cp:revision>49</cp:revision>
  <dcterms:created xsi:type="dcterms:W3CDTF">2024-07-18T10:38:56Z</dcterms:created>
  <dcterms:modified xsi:type="dcterms:W3CDTF">2024-07-26T12:09:40Z</dcterms:modified>
</cp:coreProperties>
</file>